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00" r:id="rId2"/>
    <p:sldId id="301" r:id="rId3"/>
    <p:sldId id="297" r:id="rId4"/>
    <p:sldId id="292" r:id="rId5"/>
    <p:sldId id="306" r:id="rId6"/>
    <p:sldId id="317" r:id="rId7"/>
    <p:sldId id="311" r:id="rId8"/>
    <p:sldId id="316" r:id="rId9"/>
    <p:sldId id="310" r:id="rId10"/>
    <p:sldId id="308" r:id="rId11"/>
    <p:sldId id="312" r:id="rId12"/>
    <p:sldId id="313" r:id="rId13"/>
    <p:sldId id="314" r:id="rId14"/>
    <p:sldId id="315" r:id="rId15"/>
    <p:sldId id="305" r:id="rId16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1188">
          <p15:clr>
            <a:srgbClr val="A4A3A4"/>
          </p15:clr>
        </p15:guide>
        <p15:guide id="3" orient="horz" pos="972">
          <p15:clr>
            <a:srgbClr val="A4A3A4"/>
          </p15:clr>
        </p15:guide>
        <p15:guide id="4" orient="horz" pos="756">
          <p15:clr>
            <a:srgbClr val="A4A3A4"/>
          </p15:clr>
        </p15:guide>
        <p15:guide id="5" orient="horz" pos="1080">
          <p15:clr>
            <a:srgbClr val="A4A3A4"/>
          </p15:clr>
        </p15:guide>
        <p15:guide id="6" orient="horz" pos="1404">
          <p15:clr>
            <a:srgbClr val="A4A3A4"/>
          </p15:clr>
        </p15:guide>
        <p15:guide id="7" orient="horz" pos="1296">
          <p15:clr>
            <a:srgbClr val="A4A3A4"/>
          </p15:clr>
        </p15:guide>
        <p15:guide id="8" orient="horz" pos="864">
          <p15:clr>
            <a:srgbClr val="A4A3A4"/>
          </p15:clr>
        </p15:guide>
        <p15:guide id="9" pos="2880">
          <p15:clr>
            <a:srgbClr val="A4A3A4"/>
          </p15:clr>
        </p15:guide>
        <p15:guide id="10" pos="1728">
          <p15:clr>
            <a:srgbClr val="A4A3A4"/>
          </p15:clr>
        </p15:guide>
        <p15:guide id="11" pos="721">
          <p15:clr>
            <a:srgbClr val="A4A3A4"/>
          </p15:clr>
        </p15:guide>
        <p15:guide id="12" pos="1144">
          <p15:clr>
            <a:srgbClr val="A4A3A4"/>
          </p15:clr>
        </p15:guide>
        <p15:guide id="13" pos="3455">
          <p15:clr>
            <a:srgbClr val="A4A3A4"/>
          </p15:clr>
        </p15:guide>
        <p15:guide id="14" pos="5184">
          <p15:clr>
            <a:srgbClr val="A4A3A4"/>
          </p15:clr>
        </p15:guide>
        <p15:guide id="15" pos="2305">
          <p15:clr>
            <a:srgbClr val="A4A3A4"/>
          </p15:clr>
        </p15:guide>
        <p15:guide id="16" pos="40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36"/>
    <p:restoredTop sz="94595"/>
  </p:normalViewPr>
  <p:slideViewPr>
    <p:cSldViewPr snapToObjects="1">
      <p:cViewPr varScale="1">
        <p:scale>
          <a:sx n="111" d="100"/>
          <a:sy n="111" d="100"/>
        </p:scale>
        <p:origin x="693" y="45"/>
      </p:cViewPr>
      <p:guideLst>
        <p:guide orient="horz" pos="1620"/>
        <p:guide orient="horz" pos="1188"/>
        <p:guide orient="horz" pos="972"/>
        <p:guide orient="horz" pos="756"/>
        <p:guide orient="horz" pos="1080"/>
        <p:guide orient="horz" pos="1404"/>
        <p:guide orient="horz" pos="1296"/>
        <p:guide orient="horz" pos="864"/>
        <p:guide pos="2880"/>
        <p:guide pos="1728"/>
        <p:guide pos="721"/>
        <p:guide pos="1144"/>
        <p:guide pos="3455"/>
        <p:guide pos="5184"/>
        <p:guide pos="2305"/>
        <p:guide pos="40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Objects="1">
      <p:cViewPr varScale="1">
        <p:scale>
          <a:sx n="100" d="100"/>
          <a:sy n="100" d="100"/>
        </p:scale>
        <p:origin x="-4288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6434C1A-E29B-6107-C6F5-C233D85FFC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50D258-7095-44AB-8F1D-87187E99F2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9745EB-8BE6-4EC7-8502-4C1509F82773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31DF99-475D-4A2D-6D95-4C470C64B33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C25290-BC8B-3405-BAEC-DE960B0884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4D3B6-ACA5-42DD-9B35-756E9DAC6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8485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AD1E1A-9E47-8642-97EF-A5D03C6405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2E8D6-892D-0649-82F5-7755A6E244E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534663B-4560-7140-899E-F04AFBF88359}" type="datetime1">
              <a:rPr lang="en-US" altLang="en-US"/>
              <a:pPr>
                <a:defRPr/>
              </a:pPr>
              <a:t>3/10/2024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5CBCFE4-8BCF-E24E-AE08-D841580825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F2C32E-D161-2D4D-83CC-116380BF6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1E0FD-5AEE-C645-AA9B-8DE081CD162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2C9AF-D52B-0B4A-AA1D-61389843C9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E0A06DF2-6162-2348-8FB7-694DF2230B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>
            <a:extLst>
              <a:ext uri="{FF2B5EF4-FFF2-40B4-BE49-F238E27FC236}">
                <a16:creationId xmlns:a16="http://schemas.microsoft.com/office/drawing/2014/main" id="{649B36D4-D140-944B-AE81-4C06CDCE189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4" name="Notes Placeholder 2">
            <a:extLst>
              <a:ext uri="{FF2B5EF4-FFF2-40B4-BE49-F238E27FC236}">
                <a16:creationId xmlns:a16="http://schemas.microsoft.com/office/drawing/2014/main" id="{6031A5F2-1C1B-6A42-BB4C-A95CF5E3471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main-mall.fixed.jpg">
            <a:extLst>
              <a:ext uri="{FF2B5EF4-FFF2-40B4-BE49-F238E27FC236}">
                <a16:creationId xmlns:a16="http://schemas.microsoft.com/office/drawing/2014/main" id="{99F2CE1B-9D06-8F47-8CBE-3E8745E75C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19B695-6760-9F43-AF0B-2129B24CF0D3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70CBF0-22B3-9F43-BD91-BEF82C0EFE50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11" name="Picture 3" descr="s4b282c2015.png">
            <a:extLst>
              <a:ext uri="{FF2B5EF4-FFF2-40B4-BE49-F238E27FC236}">
                <a16:creationId xmlns:a16="http://schemas.microsoft.com/office/drawing/2014/main" id="{A8B269EE-6CEB-E941-8E38-1DA4C5CA25C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79DC0-4A73-E84F-842B-91FFF0BB6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245" y="1332646"/>
            <a:ext cx="542571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106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MOA Evening-047.jpg">
            <a:extLst>
              <a:ext uri="{FF2B5EF4-FFF2-40B4-BE49-F238E27FC236}">
                <a16:creationId xmlns:a16="http://schemas.microsoft.com/office/drawing/2014/main" id="{E44448D1-3788-A84C-83CD-DC7A63A75A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0B0DE7-D9E6-E347-836C-8FBBCB7ACC3D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89FB912B-DAE2-7048-8AF4-2A5AA5EFE9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5D4B07C3-7803-D74A-BB74-7BE658299297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45EAA90-8CCB-FB4B-9425-9B3CA5CD6F9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FD623-EA44-DC4E-B35D-3DE3005C6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759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19468908073_a6d2e240c9_k.jpg">
            <a:extLst>
              <a:ext uri="{FF2B5EF4-FFF2-40B4-BE49-F238E27FC236}">
                <a16:creationId xmlns:a16="http://schemas.microsoft.com/office/drawing/2014/main" id="{40F58D7D-3907-2F47-ACF0-7ED1DC5407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13282F-867C-D64F-9A3A-D9AC5274938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AB0625D-D345-314E-9136-D293A5C79B9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AC5F0BA-0E8E-274C-BAF2-BBE7A5F5283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CDA1BA97-690D-F34F-B96D-1B7B8E11C1E4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2DF5D7A-D8F8-624A-B052-B12821EC3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897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20081969092_d77b6aa5ab_o.jpg">
            <a:extLst>
              <a:ext uri="{FF2B5EF4-FFF2-40B4-BE49-F238E27FC236}">
                <a16:creationId xmlns:a16="http://schemas.microsoft.com/office/drawing/2014/main" id="{A60D28C5-1571-DD44-93AB-619B200931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0"/>
            <a:ext cx="9001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7B1C8C-554F-9742-AABA-07BD20161E1F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3" descr="s4b282c2015.png">
            <a:extLst>
              <a:ext uri="{FF2B5EF4-FFF2-40B4-BE49-F238E27FC236}">
                <a16:creationId xmlns:a16="http://schemas.microsoft.com/office/drawing/2014/main" id="{409E40F3-0D3B-2D44-BF04-27998254879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0D8BB7F-3886-3D45-82AB-CD57FC6E8D8F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0EF5FC11-7B8C-5C45-844A-7CDF5F2A9DE6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BF1043-A9FE-DA4E-A1C3-BB2D471AD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5776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5E18FE2-985D-9942-96A5-DF879CD2FDD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B5D46B4-0C3A-F64F-8B57-E1F794307A4F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pic>
        <p:nvPicPr>
          <p:cNvPr id="5" name="Picture 3" descr="s4b282c2015.png">
            <a:extLst>
              <a:ext uri="{FF2B5EF4-FFF2-40B4-BE49-F238E27FC236}">
                <a16:creationId xmlns:a16="http://schemas.microsoft.com/office/drawing/2014/main" id="{1F2A0106-CBA6-FE4A-A6B4-321CB9D7B6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484188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A76501-5029-CD4B-804B-8D28AEDD4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811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E061FC15-2C06-E746-97F8-170950874CCE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F0D7D30-DA8B-4849-A627-96CF15F8EFEF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pic>
        <p:nvPicPr>
          <p:cNvPr id="5" name="Picture 2" descr="2014_logo_only_reverse.png">
            <a:extLst>
              <a:ext uri="{FF2B5EF4-FFF2-40B4-BE49-F238E27FC236}">
                <a16:creationId xmlns:a16="http://schemas.microsoft.com/office/drawing/2014/main" id="{2F3256DC-B243-C745-B375-416048A44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47307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2437A2-91F3-A946-A9B6-82143943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24213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9468908073_a6d2e240c9_k.jpg">
            <a:extLst>
              <a:ext uri="{FF2B5EF4-FFF2-40B4-BE49-F238E27FC236}">
                <a16:creationId xmlns:a16="http://schemas.microsoft.com/office/drawing/2014/main" id="{5DD14DC1-5CE5-D34D-B7CE-A3F58A33C3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57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AE5710D-5927-EE4E-8AA2-D225D08234A2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66D09CC6-BA2D-A04C-AD1D-B91612C2C6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A6960B72-140A-014C-AA4F-F35D5589F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809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089915475_1cd74fac37_o.jpg">
            <a:extLst>
              <a:ext uri="{FF2B5EF4-FFF2-40B4-BE49-F238E27FC236}">
                <a16:creationId xmlns:a16="http://schemas.microsoft.com/office/drawing/2014/main" id="{0A81FF03-FDC6-CC4D-B231-F65CBFDA59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79FA8B-11E4-0B42-A321-6B205810CC43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DEFCB981-7C2F-C943-95A2-07B6949504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 hidden="1">
            <a:extLst>
              <a:ext uri="{FF2B5EF4-FFF2-40B4-BE49-F238E27FC236}">
                <a16:creationId xmlns:a16="http://schemas.microsoft.com/office/drawing/2014/main" id="{0EDE2023-447C-8E47-B602-8AE251F01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5504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1900255798_3e8cac60e0_o.jpg">
            <a:extLst>
              <a:ext uri="{FF2B5EF4-FFF2-40B4-BE49-F238E27FC236}">
                <a16:creationId xmlns:a16="http://schemas.microsoft.com/office/drawing/2014/main" id="{5658A997-F644-6E49-AB79-95B695BF41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B45B9B-AFB5-0F46-8F2B-AAD4AD18B81A}"/>
              </a:ext>
            </a:extLst>
          </p:cNvPr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4" name="Picture 3" descr="UBC_2016_Signature_Wide_282.png">
            <a:extLst>
              <a:ext uri="{FF2B5EF4-FFF2-40B4-BE49-F238E27FC236}">
                <a16:creationId xmlns:a16="http://schemas.microsoft.com/office/drawing/2014/main" id="{9E8924C4-7F30-A54A-9DCE-34CF1E9B8B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 hidden="1">
            <a:extLst>
              <a:ext uri="{FF2B5EF4-FFF2-40B4-BE49-F238E27FC236}">
                <a16:creationId xmlns:a16="http://schemas.microsoft.com/office/drawing/2014/main" id="{952E6527-054D-6345-9789-239FBD591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3795886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096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1900253528_e638090e1d_o.jpg">
            <a:extLst>
              <a:ext uri="{FF2B5EF4-FFF2-40B4-BE49-F238E27FC236}">
                <a16:creationId xmlns:a16="http://schemas.microsoft.com/office/drawing/2014/main" id="{1323C42E-04AA-954B-B4C6-01D705DF29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3E74F83-DB39-7549-8317-582894260E25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C83825-2511-6D44-A843-1695AE0A13E7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21C86978-3C5B-0B40-8BB4-DC0ABEB089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7B864F-A2A5-1B4C-9586-22EDF0E41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2756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19468908073_a6d2e240c9_k.jpg">
            <a:extLst>
              <a:ext uri="{FF2B5EF4-FFF2-40B4-BE49-F238E27FC236}">
                <a16:creationId xmlns:a16="http://schemas.microsoft.com/office/drawing/2014/main" id="{7E2E6299-AEC3-544D-B674-3A8EAED2B9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53E3B7-3D48-2F49-99AC-B7755D6CB118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234C93-2238-D14F-92E9-94CC3CB9341F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C91F5-A3A2-AA46-B4C3-AC0ECAC534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732463" y="6015038"/>
            <a:ext cx="1857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pic>
        <p:nvPicPr>
          <p:cNvPr id="9" name="Picture 3" descr="s4b282c2015.png">
            <a:extLst>
              <a:ext uri="{FF2B5EF4-FFF2-40B4-BE49-F238E27FC236}">
                <a16:creationId xmlns:a16="http://schemas.microsoft.com/office/drawing/2014/main" id="{D2589F8F-9E38-484D-81E0-20FBCD63BF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018589-E1F5-7346-885A-EB2B985D4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459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33734603791_87ba8475ca_o.jpg">
            <a:extLst>
              <a:ext uri="{FF2B5EF4-FFF2-40B4-BE49-F238E27FC236}">
                <a16:creationId xmlns:a16="http://schemas.microsoft.com/office/drawing/2014/main" id="{E77BE962-0BFE-5C4B-89FB-3B486E8D22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9144000" cy="513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2C7108-0135-6447-A450-C4951534F2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BA166D-9B34-2840-A504-DF49F32681BE}"/>
              </a:ext>
            </a:extLst>
          </p:cNvPr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8" name="Picture 3" descr="s4b282c2015.png">
            <a:extLst>
              <a:ext uri="{FF2B5EF4-FFF2-40B4-BE49-F238E27FC236}">
                <a16:creationId xmlns:a16="http://schemas.microsoft.com/office/drawing/2014/main" id="{5C824A16-1FFC-9447-91A2-5E29DDD0F7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none" spc="0" normalizeH="0" baseline="0">
                <a:solidFill>
                  <a:srgbClr val="0C2344"/>
                </a:solidFill>
                <a:latin typeface="Arial"/>
                <a:cs typeface="Arial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8431D6C-1F1F-0D46-BA93-7A2AC507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5" y="1332646"/>
            <a:ext cx="5414568" cy="1671152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800"/>
              </a:lnSpc>
              <a:defRPr lang="en-US" sz="34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6816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19467264904_bdb80a731c_o.jpg">
            <a:extLst>
              <a:ext uri="{FF2B5EF4-FFF2-40B4-BE49-F238E27FC236}">
                <a16:creationId xmlns:a16="http://schemas.microsoft.com/office/drawing/2014/main" id="{218D71B7-5DEB-D64E-B374-3C99D30B5E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B7B77C-F3F3-A24D-BE18-ADC193FB7218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FA66AA-1BA8-944D-9CC2-9E9430CCF799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9" descr="s4b282c2015.png">
            <a:extLst>
              <a:ext uri="{FF2B5EF4-FFF2-40B4-BE49-F238E27FC236}">
                <a16:creationId xmlns:a16="http://schemas.microsoft.com/office/drawing/2014/main" id="{5EB64215-FEB7-3048-A245-DF48061DE0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3CE8F6A-7A4B-A846-825E-E46B7DA7CE91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7D7A0556-00C3-3D44-A9D6-EC08C577FB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63E03F-3048-1246-B3C0-5DB730C74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5379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MOA Evening-032.jpg">
            <a:extLst>
              <a:ext uri="{FF2B5EF4-FFF2-40B4-BE49-F238E27FC236}">
                <a16:creationId xmlns:a16="http://schemas.microsoft.com/office/drawing/2014/main" id="{BF0FB2EE-3DA3-E144-B61C-A6C77BE2CA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3BCD6C1-0A3A-2E49-BECD-658ABF4BB292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D78A4A-DE26-F34F-BE4A-FD0BA7CF9C9B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2948CE5A-A15F-3C43-A8B0-98A2214F84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864BF229-5D46-9146-ABF6-3E022F12FB92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3A4F131B-37D6-094E-B94D-D3E452E2CD19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E8C08B-A92D-E946-AEAC-6B3D60A79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121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20063615986_7c97fbf65b_o.jpg">
            <a:extLst>
              <a:ext uri="{FF2B5EF4-FFF2-40B4-BE49-F238E27FC236}">
                <a16:creationId xmlns:a16="http://schemas.microsoft.com/office/drawing/2014/main" id="{5646EFC0-A235-1A4D-9310-D61730973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23F8D1-4D09-A742-A675-B752B9B6FEA9}"/>
              </a:ext>
            </a:extLst>
          </p:cNvPr>
          <p:cNvSpPr/>
          <p:nvPr userDrawn="1"/>
        </p:nvSpPr>
        <p:spPr>
          <a:xfrm>
            <a:off x="0" y="1131888"/>
            <a:ext cx="6015038" cy="113188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462495-F506-D04A-A837-31DE743A8786}"/>
              </a:ext>
            </a:extLst>
          </p:cNvPr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6" name="Picture 4" descr="s4b282c2015.png">
            <a:extLst>
              <a:ext uri="{FF2B5EF4-FFF2-40B4-BE49-F238E27FC236}">
                <a16:creationId xmlns:a16="http://schemas.microsoft.com/office/drawing/2014/main" id="{B25E7803-987B-654E-8B14-3FBCD8A8D9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638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71F2E9A7-3682-0A44-9260-F51464DEE53B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6D920A11-BE16-DC4A-BEE9-DAE58F156D57}" type="slidenum">
              <a:rPr lang="en-US" altLang="en-US" sz="900" smtClean="0">
                <a:solidFill>
                  <a:srgbClr val="FFFFFF"/>
                </a:solidFill>
                <a:latin typeface="Whitney Book" pitchFamily="2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latin typeface="Whitney Book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F8EB83-3D6D-DF46-8002-EF5F1C70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7" y="1275606"/>
            <a:ext cx="5414568" cy="792088"/>
          </a:xfrm>
          <a:prstGeom prst="rect">
            <a:avLst/>
          </a:prstGeom>
        </p:spPr>
        <p:txBody>
          <a:bodyPr lIns="0" tIns="0" rIns="0" bIns="0"/>
          <a:lstStyle>
            <a:lvl1pPr algn="l">
              <a:lnSpc>
                <a:spcPts val="3400"/>
              </a:lnSpc>
              <a:defRPr lang="en-US" sz="2800" b="1" i="0" kern="0" cap="none" spc="0" baseline="0" dirty="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671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s4b282c2015.png">
            <a:extLst>
              <a:ext uri="{FF2B5EF4-FFF2-40B4-BE49-F238E27FC236}">
                <a16:creationId xmlns:a16="http://schemas.microsoft.com/office/drawing/2014/main" id="{BE35A530-EC03-604F-85AB-5083EB70F3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8D71B9A5-42B8-A943-A2E2-A38DAD565A63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BDA7D734-BA60-C042-BE0F-86E0AEA7AA42}" type="slidenum">
              <a:rPr lang="en-US" altLang="en-US" sz="900" smtClean="0"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cs typeface="Arial" panose="020B0604020202020204" pitchFamily="34" charset="0"/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/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/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/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0C6DE5-6CEF-9440-B1A6-ABD0F75D3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3127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Slide - 2">
    <p:bg>
      <p:bgPr>
        <a:solidFill>
          <a:srgbClr val="001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2014_logo_only_reverse.png">
            <a:extLst>
              <a:ext uri="{FF2B5EF4-FFF2-40B4-BE49-F238E27FC236}">
                <a16:creationId xmlns:a16="http://schemas.microsoft.com/office/drawing/2014/main" id="{CE7E4067-49DE-2745-A17C-89130E6B77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88" y="1419225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86B4E7D-7FEB-8A4D-96D8-494D2593E94C}"/>
              </a:ext>
            </a:extLst>
          </p:cNvPr>
          <p:cNvSpPr txBox="1">
            <a:spLocks/>
          </p:cNvSpPr>
          <p:nvPr userDrawn="1"/>
        </p:nvSpPr>
        <p:spPr>
          <a:xfrm flipH="1">
            <a:off x="8588375" y="4732338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fld id="{F33A4878-B106-B94B-A5E4-7D96EA644603}" type="slidenum">
              <a:rPr lang="en-US" altLang="en-US" sz="900" smtClean="0">
                <a:solidFill>
                  <a:srgbClr val="FFFFFF"/>
                </a:solidFill>
                <a:cs typeface="Arial" panose="020B0604020202020204" pitchFamily="34" charset="0"/>
              </a:rPr>
              <a:pPr algn="r">
                <a:spcBef>
                  <a:spcPct val="20000"/>
                </a:spcBef>
                <a:buFont typeface="Arial" panose="020B0604020202020204" pitchFamily="34" charset="0"/>
                <a:buNone/>
                <a:defRPr/>
              </a:pPr>
              <a:t>‹#›</a:t>
            </a:fld>
            <a:endParaRPr lang="en-CA" altLang="en-US" sz="90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8954" y="1131888"/>
            <a:ext cx="7661438" cy="3672110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500">
                <a:solidFill>
                  <a:schemeClr val="bg1"/>
                </a:solidFill>
              </a:defRPr>
            </a:lvl1pPr>
            <a:lvl2pPr marL="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2pPr>
            <a:lvl3pPr marL="540000" indent="-180000">
              <a:lnSpc>
                <a:spcPct val="130000"/>
              </a:lnSpc>
              <a:spcBef>
                <a:spcPts val="0"/>
              </a:spcBef>
              <a:defRPr sz="1500">
                <a:solidFill>
                  <a:schemeClr val="bg1"/>
                </a:solidFill>
              </a:defRPr>
            </a:lvl3pPr>
            <a:lvl4pPr marL="90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4pPr>
            <a:lvl5pPr marL="1260000" indent="-180000">
              <a:lnSpc>
                <a:spcPct val="130000"/>
              </a:lnSpc>
              <a:spcBef>
                <a:spcPts val="0"/>
              </a:spcBef>
              <a:buFont typeface="Arial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662863F-E41E-224A-97FD-6D968AD10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54" y="411510"/>
            <a:ext cx="7661438" cy="623331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100"/>
              </a:lnSpc>
              <a:defRPr kumimoji="0" lang="en-US" sz="21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10000"/>
                    <a:lumOff val="90000"/>
                  </a:scheme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31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90" r:id="rId1"/>
    <p:sldLayoutId id="2147485191" r:id="rId2"/>
    <p:sldLayoutId id="2147485192" r:id="rId3"/>
    <p:sldLayoutId id="2147485193" r:id="rId4"/>
    <p:sldLayoutId id="2147485194" r:id="rId5"/>
    <p:sldLayoutId id="2147485195" r:id="rId6"/>
    <p:sldLayoutId id="2147485196" r:id="rId7"/>
    <p:sldLayoutId id="2147485197" r:id="rId8"/>
    <p:sldLayoutId id="2147485198" r:id="rId9"/>
    <p:sldLayoutId id="2147485199" r:id="rId10"/>
    <p:sldLayoutId id="2147485200" r:id="rId11"/>
    <p:sldLayoutId id="2147485201" r:id="rId12"/>
    <p:sldLayoutId id="2147485202" r:id="rId13"/>
    <p:sldLayoutId id="2147485203" r:id="rId14"/>
    <p:sldLayoutId id="2147485204" r:id="rId15"/>
    <p:sldLayoutId id="2147485205" r:id="rId16"/>
    <p:sldLayoutId id="2147485206" r:id="rId17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32F8FE-E496-A741-9CAB-E8ABBC4FF2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3577" y="3347157"/>
            <a:ext cx="5430203" cy="321394"/>
          </a:xfrm>
        </p:spPr>
        <p:txBody>
          <a:bodyPr/>
          <a:lstStyle/>
          <a:p>
            <a:r>
              <a:rPr lang="en-US" dirty="0"/>
              <a:t>Jincong Li </a:t>
            </a:r>
          </a:p>
          <a:p>
            <a:r>
              <a:rPr lang="en-US" dirty="0"/>
              <a:t>March 11th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424F13-5DBB-FC4B-8CBE-E228E86C7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-128"/>
              </a:rPr>
              <a:t>CHBE 552 Project</a:t>
            </a:r>
            <a:br>
              <a:rPr lang="en-US" dirty="0">
                <a:ea typeface="ＭＳ Ｐゴシック" charset="-128"/>
              </a:rPr>
            </a:br>
            <a:r>
              <a:rPr lang="en-US" sz="2000" b="0" i="0" dirty="0">
                <a:solidFill>
                  <a:srgbClr val="0D0D0D"/>
                </a:solidFill>
                <a:effectLst/>
                <a:latin typeface="+mj-lt"/>
              </a:rPr>
              <a:t>Comparison of the Simplex Optimization Method with the Gauss-Newton Method for Parameter Estimation in Algebraic Models</a:t>
            </a:r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ChangeArrowheads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en-US" b="1" dirty="0"/>
                  <a:t>Determine the parameters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𝒔𝒂𝒕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𝒌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𝒕</m:t>
                    </m:r>
                  </m:oMath>
                </a14:m>
                <a:r>
                  <a:rPr lang="en-US" altLang="en-US" b="1" dirty="0"/>
                  <a:t>) of the adsorption model (equation 1) of [1]</a:t>
                </a:r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𝒒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𝒔𝒂𝒕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 ∗ </m:t>
                    </m:r>
                    <m:f>
                      <m:f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 ∗ </m:t>
                        </m:r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𝒑</m:t>
                        </m:r>
                      </m:num>
                      <m:den>
                        <m:sSup>
                          <m:sSupPr>
                            <m:ctrlPr>
                              <a:rPr lang="en-US" alt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 +</m:t>
                                </m:r>
                                <m:sSup>
                                  <m:sSupPr>
                                    <m:ctrlPr>
                                      <a:rPr lang="en-US" alt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en-US" b="1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d>
                                      <m:dPr>
                                        <m:ctrlP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𝒌</m:t>
                                        </m:r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 ∗ </m:t>
                                        </m:r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𝒑</m:t>
                                        </m:r>
                                        <m:r>
                                          <a:rPr lang="en-US" altLang="en-US" b="1" i="1" smtClean="0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en-US" b="1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altLang="en-US" b="1" i="1" smtClean="0"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p>
                                </m:sSup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  <m:r>
                              <a:rPr lang="en-US" altLang="en-US" b="1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  <m:sup>
                            <m:f>
                              <m:fPr>
                                <m:ctrlP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r>
                                  <a:rPr lang="en-US" alt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altLang="en-US" b="1" dirty="0"/>
              </a:p>
              <a:p>
                <a:pPr marL="825750" lvl="2" indent="-285750"/>
                <a:endParaRPr lang="en-US" altLang="en-US" b="1" dirty="0"/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altLang="en-US" b="1" dirty="0"/>
                  <a:t> : </a:t>
                </a:r>
                <a:r>
                  <a:rPr lang="en-US" altLang="en-US" dirty="0"/>
                  <a:t>amount adsorbed </a:t>
                </a:r>
              </a:p>
              <a:p>
                <a:pPr marL="825750" lvl="2" indent="-285750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𝒔𝒂𝒕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b="1" dirty="0"/>
                  <a:t>: </a:t>
                </a:r>
                <a:r>
                  <a:rPr lang="en-US" altLang="en-US" dirty="0"/>
                  <a:t>saturation amount adsorbed </a:t>
                </a:r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en-US" altLang="en-US" b="1" dirty="0"/>
                  <a:t> : </a:t>
                </a:r>
                <a:r>
                  <a:rPr lang="en-US" altLang="en-US" dirty="0"/>
                  <a:t>equilibrium constant</a:t>
                </a:r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altLang="en-US" b="1" dirty="0"/>
                  <a:t> : </a:t>
                </a:r>
                <a:r>
                  <a:rPr lang="en-US" altLang="en-US" dirty="0"/>
                  <a:t>pressure </a:t>
                </a:r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𝒕</m:t>
                    </m:r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en-US" b="1" dirty="0"/>
                  <a:t>: </a:t>
                </a:r>
                <a:r>
                  <a:rPr lang="en-US" altLang="en-US" dirty="0"/>
                  <a:t>parameter that characterizes the system heterogeneity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en-US" b="1" dirty="0"/>
                  <a:t>Determine the 95 % confidence interval of the parameters</a:t>
                </a:r>
              </a:p>
              <a:p>
                <a:endParaRPr lang="en-CA" altLang="en-US" dirty="0"/>
              </a:p>
            </p:txBody>
          </p:sp>
        </mc:Choice>
        <mc:Fallback xmlns="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1432" t="-4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Problem 1: Adsorption of 1,2 </a:t>
            </a:r>
            <a:r>
              <a:rPr lang="en-CA" dirty="0" err="1">
                <a:solidFill>
                  <a:srgbClr val="0077C8"/>
                </a:solidFill>
                <a:ea typeface="ＭＳ Ｐゴシック" charset="-128"/>
              </a:rPr>
              <a:t>Dichloropropane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984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ChangeArrowheads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en-US" b="1" dirty="0"/>
                  <a:t>Determine the parameters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en-US" b="1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  <m:sub>
                        <m:r>
                          <a:rPr lang="en-US" altLang="en-US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b>
                    </m:sSub>
                  </m:oMath>
                </a14:m>
                <a:r>
                  <a:rPr lang="en-US" altLang="en-US" b="1" dirty="0"/>
                  <a:t>) in equation (3) of [2]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altLang="en-US" b="1" dirty="0"/>
                  <a:t>Object equation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CA" altLang="en-US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CA" altLang="en-US" b="1" dirty="0"/>
              </a:p>
              <a:p>
                <a:pPr marL="285750" lvl="1" indent="-285750">
                  <a:buFont typeface="Arial" panose="020B0604020202020204" pitchFamily="34" charset="0"/>
                  <a:buChar char="•"/>
                </a:pPr>
                <a:endParaRPr lang="en-CA" altLang="en-US" b="1" dirty="0"/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CA" altLang="en-US" b="1" i="1" dirty="0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CA" altLang="en-US" b="1" dirty="0"/>
                  <a:t> </a:t>
                </a:r>
                <a:r>
                  <a:rPr lang="en-CA" altLang="en-US" dirty="0"/>
                  <a:t>is the conversion of acetic acid</a:t>
                </a:r>
              </a:p>
              <a:p>
                <a:pPr marL="825750" lvl="2" indent="-285750"/>
                <a14:m>
                  <m:oMath xmlns:m="http://schemas.openxmlformats.org/officeDocument/2006/math">
                    <m:f>
                      <m:f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sSub>
                          <m:sSub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</m:oMath>
                </a14:m>
                <a:r>
                  <a:rPr lang="en-CA" altLang="en-US" dirty="0"/>
                  <a:t> is the </a:t>
                </a:r>
                <a:r>
                  <a:rPr lang="en-US" altLang="en-US" dirty="0"/>
                  <a:t>catalyst mass/acetic acid molar flow rate into the reactor ratio</a:t>
                </a:r>
                <a:endParaRPr lang="en-CA" alt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en-US" b="1" dirty="0"/>
                  <a:t>Determine the 95 % confidence interval of the parameters</a:t>
                </a:r>
              </a:p>
            </p:txBody>
          </p:sp>
        </mc:Choice>
        <mc:Fallback xmlns="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1432" t="-4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Problem 2:  MnO2-Catalyzed Acetic Acid Oxidation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CF0449-B2F0-AB7D-7283-3155102BA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777380"/>
            <a:ext cx="3656328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7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3516-214E-0747-9589-B372824ED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-128"/>
              </a:rPr>
              <a:t>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312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Python</a:t>
            </a:r>
          </a:p>
          <a:p>
            <a:pPr marL="825750" lvl="2" indent="-285750"/>
            <a:r>
              <a:rPr lang="en-CA" altLang="en-US" dirty="0"/>
              <a:t>Without high level packages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Data set from the reference</a:t>
            </a:r>
          </a:p>
          <a:p>
            <a:pPr marL="825750" lvl="2" indent="-285750"/>
            <a:r>
              <a:rPr lang="en-CA" altLang="en-US" dirty="0"/>
              <a:t>e.g.</a:t>
            </a:r>
          </a:p>
          <a:p>
            <a:pPr marL="825750" lvl="2" indent="-285750"/>
            <a:endParaRPr lang="en-CA" altLang="en-US" dirty="0"/>
          </a:p>
          <a:p>
            <a:pPr marL="825750" lvl="2" indent="-285750"/>
            <a:endParaRPr lang="en-CA" altLang="en-US" dirty="0"/>
          </a:p>
          <a:p>
            <a:pPr marL="825750" lvl="2" indent="-285750"/>
            <a:endParaRPr lang="en-CA" altLang="en-US" dirty="0"/>
          </a:p>
          <a:p>
            <a:pPr marL="825750" lvl="2" indent="-285750"/>
            <a:endParaRPr lang="en-CA" altLang="en-US" dirty="0"/>
          </a:p>
          <a:p>
            <a:pPr marL="825750" lvl="2" indent="-285750"/>
            <a:endParaRPr lang="en-CA" altLang="en-US" dirty="0"/>
          </a:p>
          <a:p>
            <a:pPr marL="825750" lvl="2" indent="-285750"/>
            <a:endParaRPr lang="en-CA" altLang="en-US" dirty="0"/>
          </a:p>
          <a:p>
            <a:pPr marL="825750" lvl="2" indent="-285750"/>
            <a:endParaRPr lang="en-CA" altLang="en-US" dirty="0"/>
          </a:p>
          <a:p>
            <a:pPr marL="285750" lvl="1" indent="-285750"/>
            <a:r>
              <a:rPr lang="en-CA" altLang="en-US" b="1" dirty="0"/>
              <a:t>Validation</a:t>
            </a:r>
            <a:r>
              <a:rPr lang="en-CA" alt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Approach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E379FC-398F-0F17-7C90-3D9B2032845C}"/>
              </a:ext>
            </a:extLst>
          </p:cNvPr>
          <p:cNvSpPr txBox="1"/>
          <p:nvPr/>
        </p:nvSpPr>
        <p:spPr>
          <a:xfrm>
            <a:off x="2627784" y="4212513"/>
            <a:ext cx="34483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1: Example of date set from reference [1]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E7ED0E-30DC-4F3C-F527-02426846E6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2"/>
          <a:stretch/>
        </p:blipFill>
        <p:spPr>
          <a:xfrm>
            <a:off x="1691681" y="2139702"/>
            <a:ext cx="5256584" cy="196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936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[1]: </a:t>
            </a:r>
            <a:r>
              <a:rPr lang="en-US" altLang="en-US" b="1" dirty="0"/>
              <a:t>Zhang et al., "Adsorption of 1,2-Dichloropropane on Activated Carbon", J Chem Eng Data, 2001, 46, 662-664.</a:t>
            </a:r>
          </a:p>
          <a:p>
            <a:endParaRPr lang="en-CA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[2]: </a:t>
            </a:r>
            <a:r>
              <a:rPr lang="en-US" altLang="en-US" b="1" dirty="0"/>
              <a:t>Yu and Savage, "Kinetics of MnO2-catalysed acetic acid oxidation in supercritical water", Ind. Eng. Chem. Res. 2000, 39, 4014-4019.</a:t>
            </a:r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1354611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 hidden="1">
            <a:extLst>
              <a:ext uri="{FF2B5EF4-FFF2-40B4-BE49-F238E27FC236}">
                <a16:creationId xmlns:a16="http://schemas.microsoft.com/office/drawing/2014/main" id="{6B134878-34C4-E04E-A6AF-88A17054B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3939902"/>
            <a:ext cx="7886700" cy="864096"/>
          </a:xfrm>
          <a:prstGeom prst="rect">
            <a:avLst/>
          </a:prstGeom>
        </p:spPr>
        <p:txBody>
          <a:bodyPr/>
          <a:lstStyle>
            <a:lvl1pPr algn="l">
              <a:defRPr sz="2100">
                <a:solidFill>
                  <a:schemeClr val="tx1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Placeholder 7">
            <a:extLst>
              <a:ext uri="{FF2B5EF4-FFF2-40B4-BE49-F238E27FC236}">
                <a16:creationId xmlns:a16="http://schemas.microsoft.com/office/drawing/2014/main" id="{1654B27C-0EA2-8F4C-859F-37543E5E3D8A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Introduction </a:t>
            </a:r>
          </a:p>
          <a:p>
            <a:pPr marL="825750" lvl="2" indent="-285750"/>
            <a:r>
              <a:rPr lang="en-US" sz="1400" dirty="0">
                <a:solidFill>
                  <a:srgbClr val="0D0D0D"/>
                </a:solidFill>
              </a:rPr>
              <a:t>P</a:t>
            </a:r>
            <a:r>
              <a:rPr lang="en-US" sz="1400" b="0" i="0" dirty="0">
                <a:solidFill>
                  <a:srgbClr val="0D0D0D"/>
                </a:solidFill>
                <a:effectLst/>
              </a:rPr>
              <a:t>arameter </a:t>
            </a:r>
            <a:r>
              <a:rPr lang="en-US" sz="1400" dirty="0">
                <a:solidFill>
                  <a:srgbClr val="0D0D0D"/>
                </a:solidFill>
              </a:rPr>
              <a:t>E</a:t>
            </a:r>
            <a:r>
              <a:rPr lang="en-US" sz="1400" b="0" i="0" dirty="0">
                <a:solidFill>
                  <a:srgbClr val="0D0D0D"/>
                </a:solidFill>
                <a:effectLst/>
              </a:rPr>
              <a:t>stimation</a:t>
            </a:r>
          </a:p>
          <a:p>
            <a:pPr marL="825750" lvl="2" indent="-285750"/>
            <a:r>
              <a:rPr lang="en-US" sz="1400" dirty="0">
                <a:solidFill>
                  <a:srgbClr val="0D0D0D"/>
                </a:solidFill>
              </a:rPr>
              <a:t>Simplex Optimization Method </a:t>
            </a:r>
          </a:p>
          <a:p>
            <a:pPr marL="825750" lvl="2" indent="-285750"/>
            <a:r>
              <a:rPr lang="en-US" sz="1400" dirty="0">
                <a:solidFill>
                  <a:srgbClr val="0D0D0D"/>
                </a:solidFill>
              </a:rPr>
              <a:t>Gauss-Newton Method</a:t>
            </a:r>
          </a:p>
          <a:p>
            <a:pPr marL="285750" lvl="1" indent="-285750"/>
            <a:r>
              <a:rPr lang="en-CA" altLang="en-US" b="1" dirty="0"/>
              <a:t>Problem 1 &amp; 2</a:t>
            </a:r>
          </a:p>
          <a:p>
            <a:pPr marL="825750" lvl="2" indent="-285750"/>
            <a:r>
              <a:rPr lang="en-US" altLang="en-US" sz="1400" dirty="0">
                <a:solidFill>
                  <a:srgbClr val="0D0D0D"/>
                </a:solidFill>
              </a:rPr>
              <a:t>Objective Function &amp; Constraint</a:t>
            </a:r>
            <a:endParaRPr lang="en-CA" altLang="en-US" sz="1400" dirty="0">
              <a:solidFill>
                <a:srgbClr val="0D0D0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Approach</a:t>
            </a:r>
            <a:endParaRPr lang="en-CA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Expected Outcome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Reference</a:t>
            </a:r>
            <a:endParaRPr lang="en-CA" altLang="en-US" dirty="0"/>
          </a:p>
          <a:p>
            <a:endParaRPr lang="en-US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4E6DA6-82C0-0C4E-A76B-A9D563B1F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Outline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3516-214E-0747-9589-B372824ED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-128"/>
              </a:rPr>
              <a:t>Introduction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What is parameter estimation?</a:t>
            </a:r>
            <a:endParaRPr lang="en-CA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/>
              <a:t>When to use?</a:t>
            </a:r>
          </a:p>
          <a:p>
            <a:pPr marL="825750" lvl="2" indent="-285750"/>
            <a:r>
              <a:rPr lang="en-US" altLang="en-US" dirty="0"/>
              <a:t>Developing new models / Updating existing models</a:t>
            </a:r>
          </a:p>
          <a:p>
            <a:pPr marL="825750" lvl="2" indent="-285750"/>
            <a:r>
              <a:rPr lang="en-US" altLang="en-US" dirty="0"/>
              <a:t>Predicting future outcomes</a:t>
            </a:r>
          </a:p>
          <a:p>
            <a:pPr marL="825750" lvl="2" indent="-285750"/>
            <a:r>
              <a:rPr lang="en-US" altLang="en-US" dirty="0"/>
              <a:t>Optimizing processes and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Significance</a:t>
            </a:r>
          </a:p>
          <a:p>
            <a:pPr marL="825750" lvl="2" indent="-285750"/>
            <a:r>
              <a:rPr lang="en-CA" altLang="en-US" dirty="0"/>
              <a:t>Accuracy and predictive power</a:t>
            </a:r>
          </a:p>
          <a:p>
            <a:pPr marL="825750" lvl="2" indent="-285750"/>
            <a:r>
              <a:rPr lang="en-CA" altLang="en-US" dirty="0"/>
              <a:t>Understanding system dynamics</a:t>
            </a:r>
          </a:p>
          <a:p>
            <a:pPr marL="825750" lvl="2" indent="-285750"/>
            <a:r>
              <a:rPr lang="en-CA" altLang="en-US" dirty="0"/>
              <a:t>Optimization of processes</a:t>
            </a:r>
          </a:p>
          <a:p>
            <a:pPr marL="825750" lvl="2" indent="-285750"/>
            <a:r>
              <a:rPr lang="en-US" altLang="en-US" dirty="0"/>
              <a:t>Validation of theories and hypotheses</a:t>
            </a:r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Parameter Estimation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/>
              <a:t>Solving optimization problems where the objective function and the constraints are linear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Basic Concept</a:t>
            </a:r>
            <a:endParaRPr lang="en-CA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Procedure</a:t>
            </a:r>
            <a:endParaRPr lang="en-CA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altLang="en-US" b="1" dirty="0"/>
              <a:t>Advantages</a:t>
            </a:r>
          </a:p>
          <a:p>
            <a:pPr marL="825750" lvl="2" indent="-285750"/>
            <a:r>
              <a:rPr lang="en-US" altLang="en-US" dirty="0"/>
              <a:t>Efficiency for large-scale linear problems</a:t>
            </a:r>
          </a:p>
          <a:p>
            <a:pPr marL="285750" lvl="1" indent="-285750"/>
            <a:r>
              <a:rPr lang="en-US" altLang="en-US" b="1" dirty="0"/>
              <a:t>Limitations</a:t>
            </a:r>
          </a:p>
          <a:p>
            <a:pPr marL="825750" lvl="2" indent="-285750"/>
            <a:r>
              <a:rPr lang="en-US" altLang="en-US" dirty="0"/>
              <a:t>Requirement of linearization for non-linear problems</a:t>
            </a:r>
            <a:endParaRPr lang="en-CA" altLang="en-US" dirty="0"/>
          </a:p>
          <a:p>
            <a:pPr marL="825750" lvl="2" indent="-285750"/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Simplex Optimization Method </a:t>
            </a:r>
          </a:p>
        </p:txBody>
      </p:sp>
    </p:spTree>
    <p:extLst>
      <p:ext uri="{BB962C8B-B14F-4D97-AF65-F5344CB8AC3E}">
        <p14:creationId xmlns:p14="http://schemas.microsoft.com/office/powerpoint/2010/main" val="1622242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/>
              <a:t>Procedure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Simplex Optimization Method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B75275-F214-796E-FAB7-9721FDE2D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47614"/>
            <a:ext cx="5032188" cy="357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232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ChangeArrowheads="1"/>
              </p:cNvSpPr>
              <p:nvPr>
                <p:ph type="body" sz="quarter" idx="13"/>
              </p:nvPr>
            </p:nvSpPr>
            <p:spPr>
              <a:xfrm>
                <a:off x="438954" y="1131888"/>
                <a:ext cx="6005254" cy="3672110"/>
              </a:xfrm>
            </p:spPr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en-US" b="1" dirty="0"/>
                  <a:t>Solving non-linear least squares problems</a:t>
                </a:r>
              </a:p>
              <a:p>
                <a:pPr marL="825750" lvl="2" indent="-285750"/>
                <a:r>
                  <a:rPr lang="en-US" altLang="en-US" b="1" dirty="0"/>
                  <a:t> </a:t>
                </a:r>
                <a:r>
                  <a:rPr lang="en-US" altLang="en-US" dirty="0"/>
                  <a:t>Linear in terms of the residuals' squares</a:t>
                </a:r>
              </a:p>
              <a:p>
                <a:pPr marL="285750" lvl="1" indent="-285750"/>
                <a:r>
                  <a:rPr lang="en-US" altLang="en-US" b="1" dirty="0"/>
                  <a:t>Basic Concept</a:t>
                </a:r>
              </a:p>
              <a:p>
                <a:pPr marL="825750" lvl="2" indent="-285750"/>
                <a:r>
                  <a:rPr lang="en-US" altLang="en-US" dirty="0"/>
                  <a:t>Find the set of parameters θ that minimizes the difference between the observed data and the model's predictions.</a:t>
                </a:r>
              </a:p>
              <a:p>
                <a:pPr marL="825750" lvl="2" indent="-285750"/>
                <a14:m>
                  <m:oMath xmlns:m="http://schemas.openxmlformats.org/officeDocument/2006/math">
                    <m:r>
                      <a:rPr lang="en-US" altLang="en-US" b="0" i="1" smtClean="0">
                        <a:latin typeface="Cambria Math" panose="02040503050406030204" pitchFamily="18" charset="0"/>
                      </a:rPr>
                      <m:t>𝑅</m:t>
                    </m:r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alt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alt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alt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alt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altLang="en-US" b="1" dirty="0"/>
                  <a:t>Procedure</a:t>
                </a:r>
                <a:endParaRPr lang="en-CA" alt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altLang="en-US" b="1" dirty="0"/>
                  <a:t>Advantages</a:t>
                </a:r>
              </a:p>
              <a:p>
                <a:pPr marL="825750" lvl="2" indent="-285750"/>
                <a:r>
                  <a:rPr lang="en-CA" altLang="en-US" dirty="0"/>
                  <a:t>Efficiency &amp; Simplicity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altLang="en-US" b="1" dirty="0"/>
                  <a:t>Limitations</a:t>
                </a:r>
              </a:p>
              <a:p>
                <a:pPr marL="825750" lvl="2" indent="-285750"/>
                <a:r>
                  <a:rPr lang="en-CA" altLang="en-US" dirty="0"/>
                  <a:t>Convergence &amp; Non-convexity</a:t>
                </a:r>
              </a:p>
              <a:p>
                <a:endParaRPr lang="en-CA" altLang="en-US" dirty="0"/>
              </a:p>
            </p:txBody>
          </p:sp>
        </mc:Choice>
        <mc:Fallback xmlns="">
          <p:sp>
            <p:nvSpPr>
              <p:cNvPr id="34818" name="Text Placeholder 6">
                <a:extLst>
                  <a:ext uri="{FF2B5EF4-FFF2-40B4-BE49-F238E27FC236}">
                    <a16:creationId xmlns:a16="http://schemas.microsoft.com/office/drawing/2014/main" id="{8AD496F4-9E46-AF4D-A4D1-9F614204A3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438954" y="1131888"/>
                <a:ext cx="6005254" cy="3672110"/>
              </a:xfrm>
              <a:blipFill>
                <a:blip r:embed="rId2"/>
                <a:stretch>
                  <a:fillRect l="-1827" t="-4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Gauss-Newton Method</a:t>
            </a:r>
          </a:p>
        </p:txBody>
      </p:sp>
    </p:spTree>
    <p:extLst>
      <p:ext uri="{BB962C8B-B14F-4D97-AF65-F5344CB8AC3E}">
        <p14:creationId xmlns:p14="http://schemas.microsoft.com/office/powerpoint/2010/main" val="2803717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Placeholder 6">
            <a:extLst>
              <a:ext uri="{FF2B5EF4-FFF2-40B4-BE49-F238E27FC236}">
                <a16:creationId xmlns:a16="http://schemas.microsoft.com/office/drawing/2014/main" id="{8AD496F4-9E46-AF4D-A4D1-9F614204A3D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/>
              <a:t>Procedure: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altLang="en-US" dirty="0"/>
          </a:p>
          <a:p>
            <a:endParaRPr lang="en-CA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B84E61-C18E-2442-8E1A-7E6D4997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7C8"/>
                </a:solidFill>
                <a:ea typeface="ＭＳ Ｐゴシック" charset="-128"/>
              </a:rPr>
              <a:t>Gauss-Newton Method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97F3C9-F3B1-2C04-8324-7F6267768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419622"/>
            <a:ext cx="5235922" cy="367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16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3516-214E-0747-9589-B372824ED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-128"/>
              </a:rPr>
              <a:t>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060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13225</TotalTime>
  <Words>397</Words>
  <Application>Microsoft Office PowerPoint</Application>
  <PresentationFormat>On-screen Show (16:9)</PresentationFormat>
  <Paragraphs>89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ＭＳ Ｐゴシック</vt:lpstr>
      <vt:lpstr>Whitney Book</vt:lpstr>
      <vt:lpstr>Arial</vt:lpstr>
      <vt:lpstr>Calibri</vt:lpstr>
      <vt:lpstr>Cambria Math</vt:lpstr>
      <vt:lpstr>Office Theme</vt:lpstr>
      <vt:lpstr>CHBE 552 Project Comparison of the Simplex Optimization Method with the Gauss-Newton Method for Parameter Estimation in Algebraic Models</vt:lpstr>
      <vt:lpstr>Outline</vt:lpstr>
      <vt:lpstr>Introduction</vt:lpstr>
      <vt:lpstr>Parameter Estimation</vt:lpstr>
      <vt:lpstr>Simplex Optimization Method </vt:lpstr>
      <vt:lpstr>Simplex Optimization Method </vt:lpstr>
      <vt:lpstr>Gauss-Newton Method</vt:lpstr>
      <vt:lpstr>Gauss-Newton Method</vt:lpstr>
      <vt:lpstr>Problems</vt:lpstr>
      <vt:lpstr>Problem 1: Adsorption of 1,2 Dichloropropane</vt:lpstr>
      <vt:lpstr>Problem 2:  MnO2-Catalyzed Acetic Acid Oxidation</vt:lpstr>
      <vt:lpstr>Approach</vt:lpstr>
      <vt:lpstr>Approach</vt:lpstr>
      <vt:lpstr>Reference</vt:lpstr>
      <vt:lpstr>Click to edit Master title style</vt:lpstr>
    </vt:vector>
  </TitlesOfParts>
  <Manager/>
  <Company>UBC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UBC Powerpoint template (image)</dc:title>
  <dc:subject/>
  <dc:creator>Conroy Li</dc:creator>
  <cp:keywords/>
  <dc:description/>
  <cp:lastModifiedBy>Conroy Li</cp:lastModifiedBy>
  <cp:revision>261</cp:revision>
  <cp:lastPrinted>2015-09-29T17:52:21Z</cp:lastPrinted>
  <dcterms:created xsi:type="dcterms:W3CDTF">2010-06-15T20:07:28Z</dcterms:created>
  <dcterms:modified xsi:type="dcterms:W3CDTF">2024-03-15T22:11:39Z</dcterms:modified>
  <cp:category/>
</cp:coreProperties>
</file>

<file path=docProps/thumbnail.jpeg>
</file>